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0"/>
  </p:notesMasterIdLst>
  <p:sldIdLst>
    <p:sldId id="256" r:id="rId2"/>
    <p:sldId id="292" r:id="rId3"/>
    <p:sldId id="257" r:id="rId4"/>
    <p:sldId id="272" r:id="rId5"/>
    <p:sldId id="279" r:id="rId6"/>
    <p:sldId id="293" r:id="rId7"/>
    <p:sldId id="294" r:id="rId8"/>
    <p:sldId id="283" r:id="rId9"/>
    <p:sldId id="286" r:id="rId10"/>
    <p:sldId id="273" r:id="rId11"/>
    <p:sldId id="260" r:id="rId12"/>
    <p:sldId id="289" r:id="rId13"/>
    <p:sldId id="290" r:id="rId14"/>
    <p:sldId id="288" r:id="rId15"/>
    <p:sldId id="287" r:id="rId16"/>
    <p:sldId id="291" r:id="rId17"/>
    <p:sldId id="267" r:id="rId18"/>
    <p:sldId id="274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7E7C4-10C4-4798-95BC-D6867675009B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092D9E-5AC3-4308-BC5F-C397CD2B0EB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9846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092D9E-5AC3-4308-BC5F-C397CD2B0EBA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998643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D88077DA-266C-4331-A13E-472EFEA7F72B}" type="slidenum">
              <a:rPr lang="ru-RU" altLang="ru-RU"/>
              <a:pPr/>
              <a:t>12</a:t>
            </a:fld>
            <a:endParaRPr lang="ru-RU" altLang="ru-RU"/>
          </a:p>
        </p:txBody>
      </p:sp>
      <p:sp>
        <p:nvSpPr>
          <p:cNvPr id="36867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6868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187" y="4341988"/>
            <a:ext cx="5487626" cy="4117625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693596A1-C4A5-4609-9CFC-8E61CB2780E5}" type="slidenum">
              <a:rPr lang="ru-RU" altLang="ru-RU"/>
              <a:pPr/>
              <a:t>14</a:t>
            </a:fld>
            <a:endParaRPr lang="ru-RU" altLang="ru-RU"/>
          </a:p>
        </p:txBody>
      </p:sp>
      <p:sp>
        <p:nvSpPr>
          <p:cNvPr id="32771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277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187" y="4341988"/>
            <a:ext cx="5487626" cy="4117625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ru-RU" altLang="ru-RU" smtClean="0">
              <a:latin typeface="Times New Roman" pitchFamily="16" charset="0"/>
            </a:endParaRPr>
          </a:p>
        </p:txBody>
      </p:sp>
      <p:sp>
        <p:nvSpPr>
          <p:cNvPr id="34820" name="Номер слайда 3"/>
          <p:cNvSpPr>
            <a:spLocks noGrp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036889EA-DCF8-4783-B056-AABAE88FFDCF}" type="slidenum">
              <a:rPr lang="ru-RU" altLang="ru-RU"/>
              <a:pPr/>
              <a:t>15</a:t>
            </a:fld>
            <a:endParaRPr lang="ru-RU" alt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8"/>
          <p:cNvSpPr>
            <a:spLocks noGrp="1" noChangeArrowheads="1"/>
          </p:cNvSpPr>
          <p:nvPr>
            <p:ph type="sldNum" sz="quarter"/>
          </p:nvPr>
        </p:nvSpPr>
        <p:spPr>
          <a:noFill/>
          <a:ln>
            <a:round/>
            <a:headEnd/>
            <a:tailEnd/>
          </a:ln>
        </p:spPr>
        <p:txBody>
          <a:bodyPr/>
          <a:lstStyle/>
          <a:p>
            <a:fld id="{F3196E77-9567-4904-B253-2A41666BF63C}" type="slidenum">
              <a:rPr lang="ru-RU" altLang="ru-RU"/>
              <a:pPr/>
              <a:t>16</a:t>
            </a:fld>
            <a:endParaRPr lang="ru-RU" altLang="ru-RU"/>
          </a:p>
        </p:txBody>
      </p:sp>
      <p:sp>
        <p:nvSpPr>
          <p:cNvPr id="39939" name="Rectangle 1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solidFill>
            <a:srgbClr val="FFFFFF"/>
          </a:solidFill>
          <a:ln/>
        </p:spPr>
      </p:sp>
      <p:sp>
        <p:nvSpPr>
          <p:cNvPr id="3994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685187" y="4341988"/>
            <a:ext cx="5487626" cy="4117625"/>
          </a:xfrm>
          <a:noFill/>
        </p:spPr>
        <p:txBody>
          <a:bodyPr wrap="none" anchor="ctr"/>
          <a:lstStyle/>
          <a:p>
            <a:endParaRPr lang="ru-RU" altLang="ru-RU" smtClean="0">
              <a:latin typeface="Times New Roman" pitchFamily="16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F3B4-C1FF-4595-96D7-C54F2FA6326E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89EE-18F1-49B3-B744-2AC1AD3B1C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00860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F3B4-C1FF-4595-96D7-C54F2FA6326E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89EE-18F1-49B3-B744-2AC1AD3B1C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03118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F3B4-C1FF-4595-96D7-C54F2FA6326E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89EE-18F1-49B3-B744-2AC1AD3B1C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96548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9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448177" y="3771174"/>
            <a:ext cx="546115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F3B4-C1FF-4595-96D7-C54F2FA6326E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89EE-18F1-49B3-B744-2AC1AD3B1C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sz="12200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6788773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3124201"/>
            <a:ext cx="662096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F3B4-C1FF-4595-96D7-C54F2FA6326E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89EE-18F1-49B3-B744-2AC1AD3B1C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478685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F3B4-C1FF-4595-96D7-C54F2FA6326E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89EE-18F1-49B3-B744-2AC1AD3B1C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58715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F3B4-C1FF-4595-96D7-C54F2FA6326E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89EE-18F1-49B3-B744-2AC1AD3B1C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752558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F3B4-C1FF-4595-96D7-C54F2FA6326E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89EE-18F1-49B3-B744-2AC1AD3B1C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08413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F3B4-C1FF-4595-96D7-C54F2FA6326E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89EE-18F1-49B3-B744-2AC1AD3B1C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93604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F3B4-C1FF-4595-96D7-C54F2FA6326E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89EE-18F1-49B3-B744-2AC1AD3B1C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7136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F3B4-C1FF-4595-96D7-C54F2FA6326E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89EE-18F1-49B3-B744-2AC1AD3B1C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4809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F3B4-C1FF-4595-96D7-C54F2FA6326E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89EE-18F1-49B3-B744-2AC1AD3B1C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572208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F3B4-C1FF-4595-96D7-C54F2FA6326E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89EE-18F1-49B3-B744-2AC1AD3B1C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45190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F3B4-C1FF-4595-96D7-C54F2FA6326E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89EE-18F1-49B3-B744-2AC1AD3B1C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20418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F3B4-C1FF-4595-96D7-C54F2FA6326E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89EE-18F1-49B3-B744-2AC1AD3B1C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51139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129281"/>
            <a:ext cx="2551462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F3B4-C1FF-4595-96D7-C54F2FA6326E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89EE-18F1-49B3-B744-2AC1AD3B1C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11599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14F3B4-C1FF-4595-96D7-C54F2FA6326E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B189EE-18F1-49B3-B744-2AC1AD3B1C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71759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4000"/>
                </a:schemeClr>
              </a:gs>
              <a:gs pos="73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9000"/>
                </a:schemeClr>
              </a:gs>
              <a:gs pos="66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5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11000"/>
                </a:schemeClr>
              </a:gs>
              <a:gs pos="75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8000"/>
                </a:schemeClr>
              </a:gs>
              <a:gs pos="72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D814F3B4-C1FF-4595-96D7-C54F2FA6326E}" type="datetimeFigureOut">
              <a:rPr lang="ru-RU" smtClean="0"/>
              <a:pPr/>
              <a:t>05.12.2024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B189EE-18F1-49B3-B744-2AC1AD3B1C4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7263978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l" defTabSz="457207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6" indent="-342906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62" indent="-285755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20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2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3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42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49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57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64" indent="-228604" algn="l" defTabSz="457207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7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15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22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3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38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46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53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61" algn="l" defTabSz="4572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331640" y="1484784"/>
            <a:ext cx="7272808" cy="1368152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/>
            </a:r>
            <a:br>
              <a:rPr lang="ru-RU" sz="27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ru-RU" sz="27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  <a:t/>
            </a:r>
            <a:br>
              <a:rPr lang="ru-RU" sz="2700" b="1" dirty="0">
                <a:solidFill>
                  <a:schemeClr val="bg2">
                    <a:lumMod val="20000"/>
                    <a:lumOff val="80000"/>
                  </a:schemeClr>
                </a:solidFill>
              </a:rPr>
            </a:br>
            <a:r>
              <a:rPr lang="ru-RU" sz="3100" dirty="0">
                <a:solidFill>
                  <a:schemeClr val="bg2">
                    <a:lumMod val="20000"/>
                    <a:lumOff val="80000"/>
                  </a:schemeClr>
                </a:solidFill>
              </a:rPr>
              <a:t> </a:t>
            </a:r>
            <a:r>
              <a:rPr lang="ru-RU" sz="3100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solidFill>
                  <a:schemeClr val="bg2">
                    <a:lumMod val="20000"/>
                    <a:lumOff val="8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«Выращивание кристаллов в домашних условиях»</a:t>
            </a:r>
            <a:r>
              <a:rPr lang="ru-RU" sz="3100" b="1" dirty="0">
                <a:ln w="11430"/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dirty="0">
                <a:ln w="11430"/>
                <a:solidFill>
                  <a:schemeClr val="bg2">
                    <a:lumMod val="20000"/>
                    <a:lumOff val="80000"/>
                  </a:schemeClr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endParaRPr lang="ru-RU" sz="3100" dirty="0">
              <a:solidFill>
                <a:schemeClr val="bg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5364088" y="3857628"/>
            <a:ext cx="3422754" cy="2032627"/>
          </a:xfrm>
        </p:spPr>
        <p:txBody>
          <a:bodyPr>
            <a:normAutofit fontScale="40000" lnSpcReduction="20000"/>
          </a:bodyPr>
          <a:lstStyle/>
          <a:p>
            <a:pPr algn="r">
              <a:spcBef>
                <a:spcPts val="0"/>
              </a:spcBef>
            </a:pPr>
            <a:endParaRPr lang="ru-RU" sz="1400" dirty="0">
              <a:ln w="11430"/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500" b="1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Подготовил: </a:t>
            </a:r>
          </a:p>
          <a:p>
            <a:pPr algn="ctr"/>
            <a:r>
              <a:rPr lang="ru-RU" sz="2500" b="1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Денисенко </a:t>
            </a:r>
            <a:r>
              <a:rPr lang="ru-RU" sz="2500" b="1" dirty="0" err="1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александр</a:t>
            </a:r>
            <a:r>
              <a:rPr lang="ru-RU" sz="2500" b="1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ctr"/>
            <a:r>
              <a:rPr lang="ru-RU" sz="2500" b="1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ученик 3 класса</a:t>
            </a:r>
          </a:p>
          <a:p>
            <a:pPr algn="ctr"/>
            <a:r>
              <a:rPr lang="ru-RU" sz="2500" b="1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Руководитель: </a:t>
            </a:r>
          </a:p>
          <a:p>
            <a:pPr algn="ctr"/>
            <a:r>
              <a:rPr lang="ru-RU" sz="2500" b="1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algn="ctr"/>
            <a:r>
              <a:rPr lang="ru-RU" sz="2500" b="1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Снигирева </a:t>
            </a:r>
            <a:r>
              <a:rPr lang="ru-RU" sz="2500" b="1" dirty="0" err="1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татьяна</a:t>
            </a:r>
            <a:r>
              <a:rPr lang="ru-RU" sz="2500" b="1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 err="1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юрьевна</a:t>
            </a:r>
            <a:endParaRPr lang="ru-RU" sz="2500" b="1" dirty="0">
              <a:ln w="11430"/>
              <a:solidFill>
                <a:schemeClr val="tx1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900" dirty="0" smtClean="0">
                <a:solidFill>
                  <a:schemeClr val="tx1"/>
                </a:solidFill>
              </a:rPr>
              <a:t>                                                                           </a:t>
            </a:r>
            <a:r>
              <a:rPr lang="ru-RU" sz="21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endParaRPr lang="ru-RU" sz="21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1643042" y="3000372"/>
            <a:ext cx="3456384" cy="2723464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  <p:sp>
        <p:nvSpPr>
          <p:cNvPr id="8" name="Подзаголовок 5"/>
          <p:cNvSpPr txBox="1">
            <a:spLocks/>
          </p:cNvSpPr>
          <p:nvPr/>
        </p:nvSpPr>
        <p:spPr>
          <a:xfrm>
            <a:off x="971600" y="188640"/>
            <a:ext cx="7128792" cy="203262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algn="r" defTabSz="45720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tabLst/>
              <a:defRPr/>
            </a:pPr>
            <a:endParaRPr kumimoji="0" lang="ru-RU" sz="1400" b="0" i="0" u="none" strike="noStrike" kern="1200" cap="all" spc="0" normalizeH="0" baseline="0" noProof="0" dirty="0" smtClean="0">
              <a:ln w="11430"/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457207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bg2">
                  <a:lumMod val="40000"/>
                  <a:lumOff val="60000"/>
                </a:schemeClr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ru-RU" sz="1400" b="1" i="0" u="none" strike="noStrike" kern="1200" cap="all" spc="0" normalizeH="0" baseline="0" noProof="0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Муниципальное бюджетное</a:t>
            </a:r>
            <a:r>
              <a:rPr kumimoji="0" lang="ru-RU" sz="1400" b="1" i="0" u="none" strike="noStrike" kern="1200" cap="all" spc="0" normalizeH="0" noProof="0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общеобразовательное учреждение «</a:t>
            </a:r>
            <a:r>
              <a:rPr kumimoji="0" lang="ru-RU" sz="1400" b="1" i="0" u="none" strike="noStrike" kern="1200" cap="all" spc="0" normalizeH="0" noProof="0" dirty="0" err="1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сухановская</a:t>
            </a:r>
            <a:r>
              <a:rPr kumimoji="0" lang="ru-RU" sz="1400" b="1" i="0" u="none" strike="noStrike" kern="1200" cap="all" spc="0" normalizeH="0" noProof="0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средняя </a:t>
            </a:r>
            <a:r>
              <a:rPr lang="ru-RU" sz="1400" b="1" cap="all" dirty="0" smtClean="0">
                <a:ln w="11430"/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общеобразовательная школа</a:t>
            </a:r>
            <a:r>
              <a:rPr kumimoji="0" lang="ru-RU" sz="1400" b="1" i="0" u="none" strike="noStrike" kern="1200" cap="all" spc="0" normalizeH="0" noProof="0" dirty="0" smtClean="0">
                <a:ln w="11430"/>
                <a:solidFill>
                  <a:schemeClr val="tx1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»</a:t>
            </a:r>
            <a:r>
              <a:rPr kumimoji="0" lang="ru-RU" sz="16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                        </a:t>
            </a:r>
            <a:endParaRPr kumimoji="0" lang="ru-RU" sz="1200" b="0" i="0" u="none" strike="noStrike" kern="1200" cap="all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Практическая часть.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Перед тем, как начать выращивать кристаллы нужно познакомиться с  элементарными правилами безопасности.</a:t>
            </a:r>
          </a:p>
          <a:p>
            <a:pPr marL="0" indent="0">
              <a:spcBef>
                <a:spcPts val="0"/>
              </a:spcBef>
              <a:buNone/>
            </a:pPr>
            <a:endParaRPr lang="ru-RU" sz="2400" b="1" u="sng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2800" b="1" u="sng" dirty="0">
                <a:cs typeface="Times New Roman" pitchFamily="18" charset="0"/>
              </a:rPr>
              <a:t>Правила техники безопасности.</a:t>
            </a:r>
            <a:endParaRPr lang="ru-RU" sz="2800" b="1" dirty="0">
              <a:cs typeface="Times New Roman" pitchFamily="18" charset="0"/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Нельзя при экспериментах пользоваться пищевой посудой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Нельзя принимать пищу во время проведения опытов.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Нельзя проводить опыты с неизвестными веществами.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 проведении опытов желательно использовать перчатки и защитную одежду.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При попадании раствора на кожу необходимо сразу же промыть то место, куда попал раствор, чистой водой.</a:t>
            </a:r>
          </a:p>
          <a:p>
            <a:pPr>
              <a:spcBef>
                <a:spcPts val="0"/>
              </a:spcBef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7885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259632" y="1916832"/>
            <a:ext cx="6620968" cy="3329581"/>
          </a:xfrm>
        </p:spPr>
        <p:txBody>
          <a:bodyPr>
            <a:no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subTitle" idx="1"/>
          </p:nvPr>
        </p:nvSpPr>
        <p:spPr>
          <a:xfrm>
            <a:off x="1043608" y="404664"/>
            <a:ext cx="6620968" cy="5472608"/>
          </a:xfrm>
        </p:spPr>
        <p:txBody>
          <a:bodyPr>
            <a:normAutofit fontScale="92500" lnSpcReduction="10000"/>
          </a:bodyPr>
          <a:lstStyle/>
          <a:p>
            <a:r>
              <a:rPr lang="ru-RU" sz="2800" b="1" dirty="0">
                <a:solidFill>
                  <a:schemeClr val="tx1"/>
                </a:solidFill>
              </a:rPr>
              <a:t>Выращивание кристаллов состоит из следующих этапов</a:t>
            </a:r>
            <a:r>
              <a:rPr lang="en-US" sz="2800" b="1" dirty="0">
                <a:solidFill>
                  <a:schemeClr val="tx1"/>
                </a:solidFill>
                <a:latin typeface="Agency FB" panose="020B0503020202020204" pitchFamily="34" charset="0"/>
              </a:rPr>
              <a:t>:</a:t>
            </a:r>
            <a:endParaRPr lang="ru-RU" sz="2800" b="1" dirty="0">
              <a:solidFill>
                <a:schemeClr val="tx1"/>
              </a:solidFill>
            </a:endParaRPr>
          </a:p>
          <a:p>
            <a:pPr marL="342900" lvl="0" indent="-342900" fontAlgn="base">
              <a:lnSpc>
                <a:spcPct val="107000"/>
              </a:lnSpc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Соль или другой ингредиент растворяют в горячей воде до получения концентрированного раствора.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Основу-затравку для кристалла (это может быть крупный кусок соли) промывают в воде и погружают в приготовленный раствор.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Емкость с раствором плотно закрывают. Примерно через 24 часа крышку снимают. Где-то на 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 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неделе уже будет заметен большой кристалл.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только вершина кристалла вынырнет на поверхность раствора, жидкость сливают, а кристалл аккуратно извлекают из емкости.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fontAlgn="base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Потом кристалл высушивают и держат в защищенном от воды месте и </a:t>
            </a:r>
            <a:r>
              <a:rPr lang="ru-RU" sz="1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любуются 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его красотой.</a:t>
            </a:r>
            <a:endParaRPr lang="ru-RU" sz="18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1"/>
          <p:cNvSpPr txBox="1">
            <a:spLocks noChangeArrowheads="1"/>
          </p:cNvSpPr>
          <p:nvPr/>
        </p:nvSpPr>
        <p:spPr bwMode="auto">
          <a:xfrm>
            <a:off x="1714500" y="0"/>
            <a:ext cx="5881688" cy="2147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39725" eaLnBrk="1" hangingPunct="1">
              <a:spcBef>
                <a:spcPts val="600"/>
              </a:spcBef>
              <a:buSzPct val="10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altLang="ru-RU" sz="2400" b="1" dirty="0">
                <a:solidFill>
                  <a:srgbClr val="FFFFFF"/>
                </a:solidFill>
                <a:latin typeface="Times New Roman" pitchFamily="16" charset="0"/>
              </a:rPr>
              <a:t>Глава 2. Практическая часть. </a:t>
            </a:r>
          </a:p>
          <a:p>
            <a:pPr marL="342900" indent="-339725" eaLnBrk="1" hangingPunct="1">
              <a:spcBef>
                <a:spcPts val="600"/>
              </a:spcBef>
              <a:buSzPct val="10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altLang="ru-RU" sz="2400" b="1" dirty="0" smtClean="0">
                <a:solidFill>
                  <a:srgbClr val="FFFFFF"/>
                </a:solidFill>
                <a:latin typeface="Times New Roman" pitchFamily="16" charset="0"/>
              </a:rPr>
              <a:t>2.1. </a:t>
            </a:r>
            <a:r>
              <a:rPr lang="ru-RU" altLang="ru-RU" sz="2400" b="1" dirty="0">
                <a:solidFill>
                  <a:srgbClr val="FFFFFF"/>
                </a:solidFill>
                <a:latin typeface="Times New Roman" pitchFamily="16" charset="0"/>
              </a:rPr>
              <a:t>Опыт № </a:t>
            </a:r>
            <a:r>
              <a:rPr lang="ru-RU" altLang="ru-RU" sz="2400" b="1" dirty="0" smtClean="0">
                <a:solidFill>
                  <a:srgbClr val="FFFFFF"/>
                </a:solidFill>
                <a:latin typeface="Times New Roman" pitchFamily="16" charset="0"/>
              </a:rPr>
              <a:t>1</a:t>
            </a:r>
            <a:r>
              <a:rPr lang="ru-RU" altLang="ru-RU" sz="2400" b="1" dirty="0">
                <a:solidFill>
                  <a:srgbClr val="000066"/>
                </a:solidFill>
                <a:latin typeface="Times New Roman" pitchFamily="16" charset="0"/>
              </a:rPr>
              <a:t/>
            </a:r>
            <a:br>
              <a:rPr lang="ru-RU" altLang="ru-RU" sz="2400" b="1" dirty="0">
                <a:solidFill>
                  <a:srgbClr val="000066"/>
                </a:solidFill>
                <a:latin typeface="Times New Roman" pitchFamily="16" charset="0"/>
              </a:rPr>
            </a:br>
            <a:endParaRPr lang="ru-RU" altLang="ru-RU" sz="2400" b="1" dirty="0">
              <a:solidFill>
                <a:srgbClr val="000066"/>
              </a:solidFill>
              <a:latin typeface="Times New Roman" pitchFamily="16" charset="0"/>
            </a:endParaRPr>
          </a:p>
          <a:p>
            <a:pPr marL="342900" indent="-339725" eaLnBrk="1" hangingPunct="1">
              <a:spcBef>
                <a:spcPts val="600"/>
              </a:spcBef>
              <a:buSzPct val="10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ru-RU" altLang="ru-RU" sz="2400" b="1" dirty="0">
              <a:solidFill>
                <a:srgbClr val="FFFFFF"/>
              </a:solidFill>
              <a:latin typeface="Times New Roman" pitchFamily="16" charset="0"/>
            </a:endParaRPr>
          </a:p>
          <a:p>
            <a:pPr marL="342900" indent="-339725" eaLnBrk="1" hangingPunct="1">
              <a:spcBef>
                <a:spcPts val="600"/>
              </a:spcBef>
              <a:buSzPct val="10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ru-RU" altLang="ru-RU" sz="2400" b="1" dirty="0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35843" name="Text Box 2"/>
          <p:cNvSpPr txBox="1">
            <a:spLocks noChangeArrowheads="1"/>
          </p:cNvSpPr>
          <p:nvPr/>
        </p:nvSpPr>
        <p:spPr bwMode="auto">
          <a:xfrm>
            <a:off x="0" y="3644900"/>
            <a:ext cx="6624638" cy="287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 eaLnBrk="1" hangingPunct="1">
              <a:spcBef>
                <a:spcPts val="600"/>
              </a:spcBef>
              <a:buSzPct val="10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altLang="ru-RU" sz="2400" b="1">
                <a:solidFill>
                  <a:srgbClr val="000066"/>
                </a:solidFill>
                <a:latin typeface="Times New Roman" pitchFamily="16" charset="0"/>
              </a:rPr>
              <a:t/>
            </a:r>
            <a:br>
              <a:rPr lang="ru-RU" altLang="ru-RU" sz="2400" b="1">
                <a:solidFill>
                  <a:srgbClr val="000066"/>
                </a:solidFill>
                <a:latin typeface="Times New Roman" pitchFamily="16" charset="0"/>
              </a:rPr>
            </a:br>
            <a:endParaRPr lang="ru-RU" altLang="ru-RU" sz="2400" b="1">
              <a:solidFill>
                <a:srgbClr val="000066"/>
              </a:solidFill>
              <a:latin typeface="Times New Roman" pitchFamily="16" charset="0"/>
            </a:endParaRPr>
          </a:p>
        </p:txBody>
      </p:sp>
      <p:sp>
        <p:nvSpPr>
          <p:cNvPr id="35844" name="Rectangle 3"/>
          <p:cNvSpPr>
            <a:spLocks noChangeArrowheads="1"/>
          </p:cNvSpPr>
          <p:nvPr/>
        </p:nvSpPr>
        <p:spPr bwMode="auto">
          <a:xfrm>
            <a:off x="250825" y="692150"/>
            <a:ext cx="7670800" cy="618849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 dirty="0">
                <a:solidFill>
                  <a:srgbClr val="666699"/>
                </a:solidFill>
                <a:latin typeface="Times New Roman" pitchFamily="16" charset="0"/>
                <a:cs typeface="Times New Roman" pitchFamily="16" charset="0"/>
              </a:rPr>
              <a:t>    </a:t>
            </a:r>
            <a:r>
              <a:rPr lang="ru-RU" altLang="ru-RU" sz="2000" b="1" dirty="0">
                <a:latin typeface="Times New Roman" pitchFamily="16" charset="0"/>
                <a:cs typeface="Times New Roman" pitchFamily="16" charset="0"/>
              </a:rPr>
              <a:t>Опыт № 2. Выращивание кристалла медного купороса.</a:t>
            </a: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latin typeface="Times New Roman" pitchFamily="16" charset="0"/>
                <a:cs typeface="Times New Roman" pitchFamily="16" charset="0"/>
              </a:rPr>
              <a:t>    Медный купорос применяют в сельском хозяйстве для борьбы вредителями и болезнями растений.</a:t>
            </a: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b="1" dirty="0">
              <a:latin typeface="Times New Roman" pitchFamily="16" charset="0"/>
              <a:cs typeface="Times New Roman" pitchFamily="16" charset="0"/>
            </a:endParaRP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latin typeface="Times New Roman" pitchFamily="16" charset="0"/>
                <a:cs typeface="Times New Roman" pitchFamily="16" charset="0"/>
              </a:rPr>
              <a:t>1. Для выращивания кристалла медного купороса необходим порошок медного купороса, стеклянная баночка, горячая вода.</a:t>
            </a: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b="1" dirty="0">
              <a:latin typeface="Times New Roman" pitchFamily="16" charset="0"/>
              <a:cs typeface="Times New Roman" pitchFamily="16" charset="0"/>
            </a:endParaRP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latin typeface="Times New Roman" pitchFamily="16" charset="0"/>
                <a:cs typeface="Times New Roman" pitchFamily="16" charset="0"/>
              </a:rPr>
              <a:t>2. К баночку налили горячую воду, размешали порошок до полного растворения.</a:t>
            </a: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b="1" dirty="0">
              <a:latin typeface="Times New Roman" pitchFamily="16" charset="0"/>
              <a:cs typeface="Times New Roman" pitchFamily="16" charset="0"/>
            </a:endParaRP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latin typeface="Times New Roman" pitchFamily="16" charset="0"/>
                <a:cs typeface="Times New Roman" pitchFamily="16" charset="0"/>
              </a:rPr>
              <a:t>3. Привязали на палочку нитку и опустили ее в раствор. Поставили раствор охлаждаться. </a:t>
            </a: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b="1" dirty="0">
              <a:latin typeface="Times New Roman" pitchFamily="16" charset="0"/>
              <a:cs typeface="Times New Roman" pitchFamily="16" charset="0"/>
            </a:endParaRP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latin typeface="Times New Roman" pitchFamily="16" charset="0"/>
                <a:cs typeface="Times New Roman" pitchFamily="16" charset="0"/>
              </a:rPr>
              <a:t>4.  Через 7 дней наши кристалл выглядел вот так.</a:t>
            </a: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b="1" dirty="0">
              <a:latin typeface="Times New Roman" pitchFamily="16" charset="0"/>
              <a:cs typeface="Times New Roman" pitchFamily="16" charset="0"/>
            </a:endParaRP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latin typeface="Times New Roman" pitchFamily="16" charset="0"/>
                <a:cs typeface="Times New Roman" pitchFamily="16" charset="0"/>
              </a:rPr>
              <a:t>5. Через </a:t>
            </a:r>
            <a:r>
              <a:rPr lang="en-US" altLang="ru-RU" sz="2000" b="1" dirty="0">
                <a:latin typeface="Times New Roman" pitchFamily="16" charset="0"/>
                <a:cs typeface="Times New Roman" pitchFamily="16" charset="0"/>
              </a:rPr>
              <a:t>14 </a:t>
            </a:r>
            <a:r>
              <a:rPr lang="ru-RU" altLang="ru-RU" sz="2000" b="1" dirty="0">
                <a:latin typeface="Times New Roman" pitchFamily="16" charset="0"/>
                <a:cs typeface="Times New Roman" pitchFamily="16" charset="0"/>
              </a:rPr>
              <a:t>дней у нас вырос кристалл медного купороса.</a:t>
            </a: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latin typeface="Times New Roman" pitchFamily="16" charset="0"/>
                <a:cs typeface="Times New Roman" pitchFamily="16" charset="0"/>
              </a:rPr>
              <a:t>Вывод: кристалл медного купороса растет быстрее соли, сам кристалл очень красивый с четкими гранями.</a:t>
            </a:r>
          </a:p>
          <a:p>
            <a:pPr algn="just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b="1" dirty="0">
              <a:solidFill>
                <a:srgbClr val="666699"/>
              </a:solidFill>
              <a:latin typeface="Times New Roman" pitchFamily="16" charset="0"/>
              <a:cs typeface="Times New Roman" pitchFamily="16" charset="0"/>
            </a:endParaRPr>
          </a:p>
          <a:p>
            <a:pPr algn="just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b="1" dirty="0">
              <a:solidFill>
                <a:srgbClr val="666699"/>
              </a:solidFill>
              <a:latin typeface="Times New Roman" pitchFamily="16" charset="0"/>
              <a:cs typeface="Times New Roman" pitchFamily="16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mtClean="0"/>
              <a:t>Как проходил наш эксперимент</a:t>
            </a:r>
          </a:p>
        </p:txBody>
      </p:sp>
      <p:pic>
        <p:nvPicPr>
          <p:cNvPr id="37891" name="Picture 2" descr="https://qwizz.ru/wp-content/uploads/2018/04/udivitelnye-opyty-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57188" y="2060575"/>
            <a:ext cx="3425825" cy="2646363"/>
          </a:xfrm>
          <a:noFill/>
        </p:spPr>
      </p:pic>
      <p:pic>
        <p:nvPicPr>
          <p:cNvPr id="37892" name="Picture 4" descr="http://ndiezel.name/uploads/posts/2011-02/1296990364_dsc00205.jpg"/>
          <p:cNvPicPr>
            <a:picLocks noChangeAspect="1" noChangeArrowheads="1"/>
          </p:cNvPicPr>
          <p:nvPr/>
        </p:nvPicPr>
        <p:blipFill>
          <a:blip r:embed="rId3" cstate="print"/>
          <a:srcRect b="5762"/>
          <a:stretch>
            <a:fillRect/>
          </a:stretch>
        </p:blipFill>
        <p:spPr bwMode="auto">
          <a:xfrm>
            <a:off x="4067175" y="1930400"/>
            <a:ext cx="3408363" cy="240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893" name="Picture 6" descr="http://knowledgeblog.ru/-agYagq4DXwA/UQbw7HxLSYI/AAAAAAAASAc/6gbOpA3P1kI/s1600/25.01.2013%2014-16-32_0016.JPG"/>
          <p:cNvPicPr>
            <a:picLocks noChangeAspect="1" noChangeArrowheads="1"/>
          </p:cNvPicPr>
          <p:nvPr/>
        </p:nvPicPr>
        <p:blipFill>
          <a:blip r:embed="rId4" cstate="print"/>
          <a:srcRect r="8948"/>
          <a:stretch>
            <a:fillRect/>
          </a:stretch>
        </p:blipFill>
        <p:spPr bwMode="auto">
          <a:xfrm>
            <a:off x="3924300" y="4683125"/>
            <a:ext cx="2641600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"/>
          <p:cNvSpPr txBox="1">
            <a:spLocks noChangeArrowheads="1"/>
          </p:cNvSpPr>
          <p:nvPr/>
        </p:nvSpPr>
        <p:spPr bwMode="auto">
          <a:xfrm>
            <a:off x="1714500" y="0"/>
            <a:ext cx="5881688" cy="2147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39725" eaLnBrk="1" hangingPunct="1">
              <a:spcBef>
                <a:spcPts val="600"/>
              </a:spcBef>
              <a:buSzPct val="10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altLang="ru-RU" sz="2400" b="1" dirty="0">
                <a:solidFill>
                  <a:srgbClr val="FFFFFF"/>
                </a:solidFill>
                <a:latin typeface="Times New Roman" pitchFamily="16" charset="0"/>
              </a:rPr>
              <a:t>Глава 2. Практическая часть. </a:t>
            </a:r>
          </a:p>
          <a:p>
            <a:pPr marL="342900" indent="-339725" eaLnBrk="1" hangingPunct="1">
              <a:spcBef>
                <a:spcPts val="600"/>
              </a:spcBef>
              <a:buSzPct val="10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altLang="ru-RU" sz="2400" b="1" dirty="0" smtClean="0">
                <a:solidFill>
                  <a:srgbClr val="FFFFFF"/>
                </a:solidFill>
                <a:latin typeface="Times New Roman" pitchFamily="16" charset="0"/>
              </a:rPr>
              <a:t>2.2. </a:t>
            </a:r>
            <a:r>
              <a:rPr lang="ru-RU" altLang="ru-RU" sz="2400" b="1" dirty="0">
                <a:solidFill>
                  <a:srgbClr val="FFFFFF"/>
                </a:solidFill>
                <a:latin typeface="Times New Roman" pitchFamily="16" charset="0"/>
              </a:rPr>
              <a:t>Опыт № </a:t>
            </a:r>
            <a:r>
              <a:rPr lang="ru-RU" altLang="ru-RU" sz="2400" b="1" dirty="0" smtClean="0">
                <a:solidFill>
                  <a:srgbClr val="FFFFFF"/>
                </a:solidFill>
                <a:latin typeface="Times New Roman" pitchFamily="16" charset="0"/>
              </a:rPr>
              <a:t>2</a:t>
            </a:r>
            <a:r>
              <a:rPr lang="ru-RU" altLang="ru-RU" sz="2400" b="1" dirty="0">
                <a:solidFill>
                  <a:srgbClr val="000066"/>
                </a:solidFill>
                <a:latin typeface="Times New Roman" pitchFamily="16" charset="0"/>
              </a:rPr>
              <a:t/>
            </a:r>
            <a:br>
              <a:rPr lang="ru-RU" altLang="ru-RU" sz="2400" b="1" dirty="0">
                <a:solidFill>
                  <a:srgbClr val="000066"/>
                </a:solidFill>
                <a:latin typeface="Times New Roman" pitchFamily="16" charset="0"/>
              </a:rPr>
            </a:br>
            <a:endParaRPr lang="ru-RU" altLang="ru-RU" sz="2400" b="1" dirty="0">
              <a:solidFill>
                <a:srgbClr val="000066"/>
              </a:solidFill>
              <a:latin typeface="Times New Roman" pitchFamily="16" charset="0"/>
            </a:endParaRPr>
          </a:p>
          <a:p>
            <a:pPr marL="342900" indent="-339725" eaLnBrk="1" hangingPunct="1">
              <a:spcBef>
                <a:spcPts val="600"/>
              </a:spcBef>
              <a:buSzPct val="10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ru-RU" altLang="ru-RU" sz="2400" b="1" dirty="0">
              <a:solidFill>
                <a:srgbClr val="FFFFFF"/>
              </a:solidFill>
              <a:latin typeface="Times New Roman" pitchFamily="16" charset="0"/>
            </a:endParaRPr>
          </a:p>
          <a:p>
            <a:pPr marL="342900" indent="-339725" eaLnBrk="1" hangingPunct="1">
              <a:spcBef>
                <a:spcPts val="600"/>
              </a:spcBef>
              <a:buSzPct val="10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ru-RU" altLang="ru-RU" sz="2400" b="1" dirty="0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31747" name="Text Box 2"/>
          <p:cNvSpPr txBox="1">
            <a:spLocks noChangeArrowheads="1"/>
          </p:cNvSpPr>
          <p:nvPr/>
        </p:nvSpPr>
        <p:spPr bwMode="auto">
          <a:xfrm>
            <a:off x="0" y="3644900"/>
            <a:ext cx="6624638" cy="287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 eaLnBrk="1" hangingPunct="1">
              <a:spcBef>
                <a:spcPts val="600"/>
              </a:spcBef>
              <a:buSzPct val="10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altLang="ru-RU" sz="2400" b="1">
                <a:solidFill>
                  <a:srgbClr val="000066"/>
                </a:solidFill>
                <a:latin typeface="Times New Roman" pitchFamily="16" charset="0"/>
              </a:rPr>
              <a:t/>
            </a:r>
            <a:br>
              <a:rPr lang="ru-RU" altLang="ru-RU" sz="2400" b="1">
                <a:solidFill>
                  <a:srgbClr val="000066"/>
                </a:solidFill>
                <a:latin typeface="Times New Roman" pitchFamily="16" charset="0"/>
              </a:rPr>
            </a:br>
            <a:endParaRPr lang="ru-RU" altLang="ru-RU" sz="2400" b="1">
              <a:solidFill>
                <a:srgbClr val="000066"/>
              </a:solidFill>
              <a:latin typeface="Times New Roman" pitchFamily="16" charset="0"/>
            </a:endParaRPr>
          </a:p>
        </p:txBody>
      </p:sp>
      <p:sp>
        <p:nvSpPr>
          <p:cNvPr id="31748" name="Rectangle 3"/>
          <p:cNvSpPr>
            <a:spLocks noChangeArrowheads="1"/>
          </p:cNvSpPr>
          <p:nvPr/>
        </p:nvSpPr>
        <p:spPr bwMode="auto">
          <a:xfrm>
            <a:off x="214313" y="1143000"/>
            <a:ext cx="8389937" cy="58807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>
            <a:spAutoFit/>
          </a:bodyPr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latin typeface="Times New Roman" pitchFamily="16" charset="0"/>
                <a:cs typeface="Times New Roman" pitchFamily="16" charset="0"/>
              </a:rPr>
              <a:t>    Опыт № 1. Выращивание кристалла поваренной соли.</a:t>
            </a: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b="1" dirty="0">
              <a:latin typeface="Times New Roman" pitchFamily="16" charset="0"/>
              <a:cs typeface="Times New Roman" pitchFamily="16" charset="0"/>
            </a:endParaRP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latin typeface="Times New Roman" pitchFamily="16" charset="0"/>
                <a:cs typeface="Times New Roman" pitchFamily="16" charset="0"/>
              </a:rPr>
              <a:t>1. Для эксперимента  мы взяли пластиковый стаканчик, горячую воду  и соль.  Соль добавляли до тех пор, пока она не перестала растворяться. </a:t>
            </a: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b="1" dirty="0">
              <a:latin typeface="Times New Roman" pitchFamily="16" charset="0"/>
              <a:cs typeface="Times New Roman" pitchFamily="16" charset="0"/>
            </a:endParaRP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latin typeface="Times New Roman" pitchFamily="16" charset="0"/>
                <a:cs typeface="Times New Roman" pitchFamily="16" charset="0"/>
              </a:rPr>
              <a:t>2. К палочке привяли нитку, на которую потом будут собираться кристаллы. Опустили ее в раствор с солью.</a:t>
            </a: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b="1" dirty="0">
              <a:latin typeface="Times New Roman" pitchFamily="16" charset="0"/>
              <a:cs typeface="Times New Roman" pitchFamily="16" charset="0"/>
            </a:endParaRP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latin typeface="Times New Roman" pitchFamily="16" charset="0"/>
                <a:cs typeface="Times New Roman" pitchFamily="16" charset="0"/>
              </a:rPr>
              <a:t>3. Поставили раствор охлаждаться. Чем медленнее он будет остывать, тем крупнее получатся кристаллы.</a:t>
            </a: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b="1" dirty="0">
              <a:latin typeface="Times New Roman" pitchFamily="16" charset="0"/>
              <a:cs typeface="Times New Roman" pitchFamily="16" charset="0"/>
            </a:endParaRP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latin typeface="Times New Roman" pitchFamily="16" charset="0"/>
                <a:cs typeface="Times New Roman" pitchFamily="16" charset="0"/>
              </a:rPr>
              <a:t>4.  Через 7 дней наш кристалл выглядел вот так.</a:t>
            </a: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b="1" dirty="0">
              <a:latin typeface="Times New Roman" pitchFamily="16" charset="0"/>
              <a:cs typeface="Times New Roman" pitchFamily="16" charset="0"/>
            </a:endParaRP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latin typeface="Times New Roman" pitchFamily="16" charset="0"/>
                <a:cs typeface="Times New Roman" pitchFamily="16" charset="0"/>
              </a:rPr>
              <a:t>5. Через 14 дней у нас вырос кристалл поваренной соли.</a:t>
            </a: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latin typeface="Times New Roman" pitchFamily="16" charset="0"/>
                <a:cs typeface="Times New Roman" pitchFamily="16" charset="0"/>
              </a:rPr>
              <a:t>Вывод: кристалл соли растет за счет нарастания на него из водного раствора соли других кристаллов.</a:t>
            </a:r>
          </a:p>
          <a:p>
            <a:pPr algn="just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b="1" dirty="0">
              <a:solidFill>
                <a:srgbClr val="666699"/>
              </a:solidFill>
              <a:latin typeface="Times New Roman" pitchFamily="16" charset="0"/>
              <a:cs typeface="Times New Roman" pitchFamily="16" charset="0"/>
            </a:endParaRPr>
          </a:p>
          <a:p>
            <a:pPr algn="just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b="1" dirty="0">
              <a:solidFill>
                <a:srgbClr val="666699"/>
              </a:solidFill>
              <a:latin typeface="Times New Roman" pitchFamily="16" charset="0"/>
              <a:cs typeface="Times New Roman" pitchFamily="16" charset="0"/>
            </a:endParaRP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altLang="ru-RU" smtClean="0"/>
              <a:t>Как проходил наш эксперимент</a:t>
            </a:r>
          </a:p>
        </p:txBody>
      </p:sp>
      <p:pic>
        <p:nvPicPr>
          <p:cNvPr id="33795" name="Picture 2" descr="https://pp.userapi.com/c845523/v845523650/210499/plq4SUwUvX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1700808"/>
            <a:ext cx="1584325" cy="2112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6" name="Picture 6" descr="https://pp.userapi.com/c845523/v845523650/2104a2/TTJT9KGSFK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44208" y="1556792"/>
            <a:ext cx="2039937" cy="271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8" descr="https://nauchitsya-sdelat.ru/wp-content/uploads/2016/05/growing-crystals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43608" y="3933056"/>
            <a:ext cx="3960812" cy="266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8" name="Picture 10" descr="https://ds03.infourok.ru/uploads/ex/09c1/000414e8-e4baee28/hello_html_m2535bffb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364088" y="4509120"/>
            <a:ext cx="2908300" cy="190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771800" y="1772816"/>
            <a:ext cx="3284431" cy="213295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ext Box 1"/>
          <p:cNvSpPr txBox="1">
            <a:spLocks noChangeArrowheads="1"/>
          </p:cNvSpPr>
          <p:nvPr/>
        </p:nvSpPr>
        <p:spPr bwMode="auto">
          <a:xfrm>
            <a:off x="1714500" y="0"/>
            <a:ext cx="5881688" cy="21478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marL="342900" indent="-339725" eaLnBrk="1" hangingPunct="1">
              <a:spcBef>
                <a:spcPts val="600"/>
              </a:spcBef>
              <a:buSzPct val="10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altLang="ru-RU" sz="2400" b="1">
                <a:solidFill>
                  <a:srgbClr val="FFFFFF"/>
                </a:solidFill>
                <a:latin typeface="Times New Roman" pitchFamily="16" charset="0"/>
              </a:rPr>
              <a:t>Глава 2. Практическая часть. </a:t>
            </a:r>
          </a:p>
          <a:p>
            <a:pPr marL="342900" indent="-339725" eaLnBrk="1" hangingPunct="1">
              <a:spcBef>
                <a:spcPts val="600"/>
              </a:spcBef>
              <a:buSzPct val="10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altLang="ru-RU" sz="2400" b="1">
                <a:solidFill>
                  <a:srgbClr val="FFFFFF"/>
                </a:solidFill>
                <a:latin typeface="Times New Roman" pitchFamily="16" charset="0"/>
              </a:rPr>
              <a:t>2.3. Опыт № 3. </a:t>
            </a:r>
            <a:r>
              <a:rPr lang="ru-RU" altLang="ru-RU" sz="2400" b="1">
                <a:solidFill>
                  <a:srgbClr val="000066"/>
                </a:solidFill>
                <a:latin typeface="Times New Roman" pitchFamily="16" charset="0"/>
              </a:rPr>
              <a:t/>
            </a:r>
            <a:br>
              <a:rPr lang="ru-RU" altLang="ru-RU" sz="2400" b="1">
                <a:solidFill>
                  <a:srgbClr val="000066"/>
                </a:solidFill>
                <a:latin typeface="Times New Roman" pitchFamily="16" charset="0"/>
              </a:rPr>
            </a:br>
            <a:endParaRPr lang="ru-RU" altLang="ru-RU" sz="2400" b="1">
              <a:solidFill>
                <a:srgbClr val="000066"/>
              </a:solidFill>
              <a:latin typeface="Times New Roman" pitchFamily="16" charset="0"/>
            </a:endParaRPr>
          </a:p>
          <a:p>
            <a:pPr marL="342900" indent="-339725" eaLnBrk="1" hangingPunct="1">
              <a:spcBef>
                <a:spcPts val="600"/>
              </a:spcBef>
              <a:buSzPct val="10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ru-RU" altLang="ru-RU" sz="2400" b="1">
              <a:solidFill>
                <a:srgbClr val="FFFFFF"/>
              </a:solidFill>
              <a:latin typeface="Times New Roman" pitchFamily="16" charset="0"/>
            </a:endParaRPr>
          </a:p>
          <a:p>
            <a:pPr marL="342900" indent="-339725" eaLnBrk="1" hangingPunct="1">
              <a:spcBef>
                <a:spcPts val="600"/>
              </a:spcBef>
              <a:buSzPct val="10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endParaRPr lang="ru-RU" altLang="ru-RU" sz="2400" b="1">
              <a:solidFill>
                <a:srgbClr val="FFFFFF"/>
              </a:solidFill>
              <a:latin typeface="Times New Roman" pitchFamily="16" charset="0"/>
            </a:endParaRPr>
          </a:p>
        </p:txBody>
      </p:sp>
      <p:sp>
        <p:nvSpPr>
          <p:cNvPr id="38915" name="Text Box 2"/>
          <p:cNvSpPr txBox="1">
            <a:spLocks noChangeArrowheads="1"/>
          </p:cNvSpPr>
          <p:nvPr/>
        </p:nvSpPr>
        <p:spPr bwMode="auto">
          <a:xfrm>
            <a:off x="0" y="3644900"/>
            <a:ext cx="6624638" cy="287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46800" rIns="90000" bIns="46800"/>
          <a:lstStyle/>
          <a:p>
            <a:pPr marL="342900" indent="-339725" eaLnBrk="1" hangingPunct="1">
              <a:spcBef>
                <a:spcPts val="600"/>
              </a:spcBef>
              <a:buSzPct val="100000"/>
              <a:tabLst>
                <a:tab pos="342900" algn="l"/>
                <a:tab pos="790575" algn="l"/>
                <a:tab pos="1239838" algn="l"/>
                <a:tab pos="1689100" algn="l"/>
                <a:tab pos="2138363" algn="l"/>
                <a:tab pos="2587625" algn="l"/>
                <a:tab pos="3036888" algn="l"/>
                <a:tab pos="3486150" algn="l"/>
                <a:tab pos="3935413" algn="l"/>
                <a:tab pos="4384675" algn="l"/>
                <a:tab pos="4833938" algn="l"/>
                <a:tab pos="5283200" algn="l"/>
                <a:tab pos="5732463" algn="l"/>
                <a:tab pos="6181725" algn="l"/>
                <a:tab pos="6630988" algn="l"/>
                <a:tab pos="7080250" algn="l"/>
                <a:tab pos="7529513" algn="l"/>
                <a:tab pos="7978775" algn="l"/>
                <a:tab pos="8428038" algn="l"/>
                <a:tab pos="8877300" algn="l"/>
                <a:tab pos="9326563" algn="l"/>
              </a:tabLst>
            </a:pPr>
            <a:r>
              <a:rPr lang="ru-RU" altLang="ru-RU" sz="2400" b="1">
                <a:solidFill>
                  <a:srgbClr val="000066"/>
                </a:solidFill>
                <a:latin typeface="Times New Roman" pitchFamily="16" charset="0"/>
              </a:rPr>
              <a:t/>
            </a:r>
            <a:br>
              <a:rPr lang="ru-RU" altLang="ru-RU" sz="2400" b="1">
                <a:solidFill>
                  <a:srgbClr val="000066"/>
                </a:solidFill>
                <a:latin typeface="Times New Roman" pitchFamily="16" charset="0"/>
              </a:rPr>
            </a:br>
            <a:endParaRPr lang="ru-RU" altLang="ru-RU" sz="2400" b="1">
              <a:solidFill>
                <a:srgbClr val="000066"/>
              </a:solidFill>
              <a:latin typeface="Times New Roman" pitchFamily="16" charset="0"/>
            </a:endParaRPr>
          </a:p>
        </p:txBody>
      </p:sp>
      <p:sp>
        <p:nvSpPr>
          <p:cNvPr id="38916" name="Rectangle 3"/>
          <p:cNvSpPr>
            <a:spLocks noChangeArrowheads="1"/>
          </p:cNvSpPr>
          <p:nvPr/>
        </p:nvSpPr>
        <p:spPr bwMode="auto">
          <a:xfrm>
            <a:off x="251520" y="908720"/>
            <a:ext cx="8496944" cy="501893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square" lIns="90000" tIns="46800" rIns="90000" bIns="46800">
            <a:spAutoFit/>
          </a:bodyPr>
          <a:lstStyle/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b="1" dirty="0">
                <a:latin typeface="Times New Roman" pitchFamily="16" charset="0"/>
                <a:cs typeface="Times New Roman" pitchFamily="16" charset="0"/>
              </a:rPr>
              <a:t>    </a:t>
            </a:r>
            <a:r>
              <a:rPr lang="ru-RU" altLang="ru-RU" sz="2000" b="1" dirty="0">
                <a:latin typeface="Times New Roman" pitchFamily="16" charset="0"/>
                <a:cs typeface="Times New Roman" pitchFamily="16" charset="0"/>
              </a:rPr>
              <a:t>Опыт № 3. Выращивание кристалла из набора «Волшебные кристаллы».</a:t>
            </a: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b="1" dirty="0">
              <a:latin typeface="Times New Roman" pitchFamily="16" charset="0"/>
              <a:cs typeface="Times New Roman" pitchFamily="16" charset="0"/>
            </a:endParaRP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latin typeface="Times New Roman" pitchFamily="16" charset="0"/>
                <a:cs typeface="Times New Roman" pitchFamily="16" charset="0"/>
              </a:rPr>
              <a:t>1. Для эксперимента  мы взяли кристаллический порошок (из набора), пластиковый стаканчик. </a:t>
            </a: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b="1" dirty="0">
              <a:latin typeface="Times New Roman" pitchFamily="16" charset="0"/>
              <a:cs typeface="Times New Roman" pitchFamily="16" charset="0"/>
            </a:endParaRP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latin typeface="Times New Roman" pitchFamily="16" charset="0"/>
                <a:cs typeface="Times New Roman" pitchFamily="16" charset="0"/>
              </a:rPr>
              <a:t>2. Кипящую воду налили в  стаканчик с порошком, размешали до полного   растворения.</a:t>
            </a: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b="1" dirty="0">
              <a:latin typeface="Times New Roman" pitchFamily="16" charset="0"/>
              <a:cs typeface="Times New Roman" pitchFamily="16" charset="0"/>
            </a:endParaRP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latin typeface="Times New Roman" pitchFamily="16" charset="0"/>
                <a:cs typeface="Times New Roman" pitchFamily="16" charset="0"/>
              </a:rPr>
              <a:t>3.  Накрыли крышкой, оставили на 24 часа.</a:t>
            </a: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b="1" dirty="0">
              <a:latin typeface="Times New Roman" pitchFamily="16" charset="0"/>
              <a:cs typeface="Times New Roman" pitchFamily="16" charset="0"/>
            </a:endParaRP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latin typeface="Times New Roman" pitchFamily="16" charset="0"/>
                <a:cs typeface="Times New Roman" pitchFamily="16" charset="0"/>
              </a:rPr>
              <a:t>4. Открыли через 24 часа и стали ждать.</a:t>
            </a: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b="1" dirty="0">
              <a:latin typeface="Times New Roman" pitchFamily="16" charset="0"/>
              <a:cs typeface="Times New Roman" pitchFamily="16" charset="0"/>
            </a:endParaRP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latin typeface="Times New Roman" pitchFamily="16" charset="0"/>
                <a:cs typeface="Times New Roman" pitchFamily="16" charset="0"/>
              </a:rPr>
              <a:t>5.  Через 10 дней у нас выросла вот такая красота!!!</a:t>
            </a: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ru-RU" altLang="ru-RU" sz="2000" b="1" dirty="0">
              <a:latin typeface="Times New Roman" pitchFamily="16" charset="0"/>
              <a:cs typeface="Times New Roman" pitchFamily="16" charset="0"/>
            </a:endParaRPr>
          </a:p>
          <a:p>
            <a:pPr algn="ctr" eaLnBrk="1" hangingPunct="1">
              <a:buSzPct val="10000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2000" b="1" dirty="0">
                <a:latin typeface="Times New Roman" pitchFamily="16" charset="0"/>
                <a:cs typeface="Times New Roman" pitchFamily="16" charset="0"/>
              </a:rPr>
              <a:t>Вывод: кристалл растет быстро, очень красивый и похож  на самоцвет.</a:t>
            </a:r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Заключение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71600" y="908720"/>
            <a:ext cx="7416824" cy="5217443"/>
          </a:xfrm>
        </p:spPr>
        <p:txBody>
          <a:bodyPr>
            <a:normAutofit/>
          </a:bodyPr>
          <a:lstStyle/>
          <a:p>
            <a:pPr marL="0" indent="0" fontAlgn="base">
              <a:buNone/>
            </a:pPr>
            <a:r>
              <a:rPr lang="ru-RU" sz="2900" dirty="0"/>
              <a:t> </a:t>
            </a:r>
            <a:r>
              <a:rPr lang="ru-RU" sz="2000" dirty="0"/>
              <a:t>Выращивание кристаллов - процесс - занимательный, но требующий бережного и осторожного отношения к своей работе.   К сожалению, есть некоторые особенности их хранения. Чтобы предохранить его от разрушения, можно покрыть его бесцветным лаком. Теоретически, размер кристалла, который можно вырастить в домашних условиях, неограничен. </a:t>
            </a: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56992"/>
            <a:ext cx="2016224" cy="146812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5" name="Picture 5" descr="https://fs00.infourok.ru/images/doc/143/166639/img30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496713" y="3284984"/>
            <a:ext cx="3647287" cy="2736304"/>
          </a:xfrm>
          <a:noFill/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3768" y="3573016"/>
            <a:ext cx="1714500" cy="1428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5072063"/>
            <a:ext cx="2786062" cy="1785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635896" y="5229200"/>
            <a:ext cx="1676400" cy="1428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9" name="Picture 4" descr="https://im0-tub-ru.yandex.net/i?id=b1c1148a4985b17c8f28d27d1b1511cf&amp;n=1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3968" y="3645025"/>
            <a:ext cx="1155619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75656" y="2132856"/>
            <a:ext cx="5904656" cy="1152127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Спасибо за внимание!!!</a:t>
            </a:r>
          </a:p>
        </p:txBody>
      </p:sp>
    </p:spTree>
    <p:extLst>
      <p:ext uri="{BB962C8B-B14F-4D97-AF65-F5344CB8AC3E}">
        <p14:creationId xmlns:p14="http://schemas.microsoft.com/office/powerpoint/2010/main" xmlns="" val="4218470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26" name="AutoShape 2" descr="Такие разные кристаллы | Пикаб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8" name="AutoShape 4" descr="Кристалл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0" name="Picture 6" descr="https://avatars.mds.yandex.net/i?id=61b95cf4753414853d943aa5827b9accc52ec091-4055065-images-thumbs&amp;n=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332656"/>
            <a:ext cx="4572000" cy="2857500"/>
          </a:xfrm>
          <a:prstGeom prst="rect">
            <a:avLst/>
          </a:prstGeom>
          <a:noFill/>
        </p:spPr>
      </p:pic>
      <p:pic>
        <p:nvPicPr>
          <p:cNvPr id="1032" name="Picture 8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3501008"/>
            <a:ext cx="5976664" cy="2663885"/>
          </a:xfrm>
          <a:prstGeom prst="rect">
            <a:avLst/>
          </a:prstGeom>
          <a:noFill/>
        </p:spPr>
      </p:pic>
      <p:pic>
        <p:nvPicPr>
          <p:cNvPr id="1034" name="Picture 10" descr="Picture background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6056" y="764704"/>
            <a:ext cx="3672408" cy="32757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548680"/>
            <a:ext cx="7560840" cy="5400600"/>
          </a:xfrm>
        </p:spPr>
        <p:txBody>
          <a:bodyPr>
            <a:normAutofit fontScale="77500" lnSpcReduction="20000"/>
          </a:bodyPr>
          <a:lstStyle/>
          <a:p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000" b="1" i="1" dirty="0"/>
              <a:t>Актуальность исследования</a:t>
            </a:r>
            <a:r>
              <a:rPr lang="ru-RU" sz="3000" b="1" dirty="0"/>
              <a:t>:</a:t>
            </a:r>
            <a:r>
              <a:rPr lang="ru-RU" sz="3000" dirty="0"/>
              <a:t> </a:t>
            </a:r>
          </a:p>
          <a:p>
            <a:pPr marL="0" indent="0">
              <a:buNone/>
            </a:pPr>
            <a:r>
              <a:rPr lang="ru-RU" sz="2200" dirty="0"/>
              <a:t>Выращивание кристаллов работа интересная и познавательная. Кристаллы играли и играют до сих пор немаловажную роль в жизни человека Кристаллы сыграли важную роль во многих технических новинках </a:t>
            </a:r>
            <a:r>
              <a:rPr lang="en-US" sz="2200" dirty="0">
                <a:latin typeface="Agency FB" panose="020B0503020202020204" pitchFamily="34" charset="0"/>
              </a:rPr>
              <a:t>XX</a:t>
            </a:r>
            <a:r>
              <a:rPr lang="ru-RU" sz="2200" dirty="0"/>
              <a:t> века.</a:t>
            </a:r>
          </a:p>
          <a:p>
            <a:pPr marL="0" indent="0">
              <a:buNone/>
            </a:pPr>
            <a:r>
              <a:rPr lang="ru-RU" sz="3000" b="1" i="1" dirty="0"/>
              <a:t>Цель работы:</a:t>
            </a:r>
            <a:endParaRPr lang="ru-RU" sz="3000" dirty="0"/>
          </a:p>
          <a:p>
            <a:pPr fontAlgn="base"/>
            <a:r>
              <a:rPr lang="ru-RU" sz="2400" dirty="0" smtClean="0"/>
              <a:t>выращивание кристаллов в домашних условиях.</a:t>
            </a:r>
          </a:p>
          <a:p>
            <a:pPr marL="0" indent="0">
              <a:buNone/>
            </a:pPr>
            <a:r>
              <a:rPr lang="ru-RU" sz="3000" b="1" i="1" dirty="0" smtClean="0"/>
              <a:t>Задачи</a:t>
            </a:r>
            <a:r>
              <a:rPr lang="ru-RU" sz="3000" b="1" i="1" dirty="0"/>
              <a:t>:</a:t>
            </a:r>
            <a:endParaRPr lang="ru-RU" sz="3000" dirty="0"/>
          </a:p>
          <a:p>
            <a:pPr lvl="0" fontAlgn="base"/>
            <a:r>
              <a:rPr lang="ru-RU" sz="2400" dirty="0" smtClean="0"/>
              <a:t>найти информацию по теме проекта;</a:t>
            </a:r>
          </a:p>
          <a:p>
            <a:pPr lvl="0" fontAlgn="base"/>
            <a:r>
              <a:rPr lang="ru-RU" sz="2400" dirty="0" smtClean="0"/>
              <a:t>познакомиться со способами выращивания кристаллов;</a:t>
            </a:r>
          </a:p>
          <a:p>
            <a:pPr lvl="0" fontAlgn="base"/>
            <a:r>
              <a:rPr lang="ru-RU" sz="2400" dirty="0" smtClean="0"/>
              <a:t>провести опыт по выращиванию кристаллов;</a:t>
            </a:r>
          </a:p>
          <a:p>
            <a:pPr lvl="0" fontAlgn="base"/>
            <a:r>
              <a:rPr lang="ru-RU" sz="2400" dirty="0" smtClean="0"/>
              <a:t>провести наблюдения за процессом кристаллизации;</a:t>
            </a:r>
          </a:p>
          <a:p>
            <a:pPr lvl="0" fontAlgn="base"/>
            <a:r>
              <a:rPr lang="ru-RU" sz="2400" dirty="0" smtClean="0"/>
              <a:t>создать презентацию по теме проекта.</a:t>
            </a:r>
          </a:p>
          <a:p>
            <a:pPr marL="0" indent="0">
              <a:buNone/>
            </a:pPr>
            <a:endParaRPr lang="ru-RU" sz="2200" dirty="0"/>
          </a:p>
          <a:p>
            <a:pPr algn="ctr"/>
            <a:endParaRPr lang="ru-RU" sz="1900" b="1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48680"/>
            <a:ext cx="8229600" cy="5505475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sz="2800" b="1" i="1" dirty="0"/>
              <a:t>Объект исследования:</a:t>
            </a:r>
            <a:r>
              <a:rPr lang="ru-RU" sz="2800" dirty="0"/>
              <a:t> </a:t>
            </a:r>
            <a:r>
              <a:rPr lang="ru-RU" sz="3400" dirty="0" smtClean="0"/>
              <a:t>кристаллы</a:t>
            </a:r>
            <a:endParaRPr lang="ru-RU" dirty="0"/>
          </a:p>
          <a:p>
            <a:pPr marL="0" indent="0">
              <a:buNone/>
            </a:pPr>
            <a:r>
              <a:rPr lang="ru-RU" sz="2800" b="1" i="1" dirty="0"/>
              <a:t>Предмет исследования</a:t>
            </a:r>
            <a:r>
              <a:rPr lang="ru-RU" sz="2800" i="1" dirty="0"/>
              <a:t>: </a:t>
            </a:r>
            <a:r>
              <a:rPr lang="ru-RU" sz="3400" i="1" dirty="0" smtClean="0"/>
              <a:t>процесс кристаллизации</a:t>
            </a:r>
            <a:endParaRPr lang="ru-RU" dirty="0"/>
          </a:p>
          <a:p>
            <a:pPr marL="0" indent="0">
              <a:buNone/>
            </a:pPr>
            <a:r>
              <a:rPr lang="ru-RU" sz="2800" b="1" i="1" dirty="0"/>
              <a:t>Гипотеза исследования:</a:t>
            </a:r>
            <a:r>
              <a:rPr lang="ru-RU" sz="2800" dirty="0"/>
              <a:t> </a:t>
            </a:r>
          </a:p>
          <a:p>
            <a:pPr fontAlgn="base"/>
            <a:r>
              <a:rPr lang="ru-RU" sz="4000" b="1" dirty="0" smtClean="0"/>
              <a:t>я предполагаю, что вырастить кристаллы в домашних условиях возможно.</a:t>
            </a:r>
          </a:p>
          <a:p>
            <a:pPr fontAlgn="base"/>
            <a:r>
              <a:rPr lang="ru-RU" sz="2800" b="1" dirty="0" smtClean="0"/>
              <a:t>План работы:</a:t>
            </a:r>
            <a:endParaRPr lang="ru-RU" sz="2800" dirty="0" smtClean="0"/>
          </a:p>
          <a:p>
            <a:pPr lvl="0" fontAlgn="base"/>
            <a:r>
              <a:rPr lang="ru-RU" sz="2800" dirty="0" smtClean="0"/>
              <a:t>Выбор темы проекта, целей, задач, выдвижение гипотезы.</a:t>
            </a:r>
          </a:p>
          <a:p>
            <a:pPr lvl="0" fontAlgn="base"/>
            <a:r>
              <a:rPr lang="ru-RU" sz="2800" dirty="0" smtClean="0"/>
              <a:t> Сбор информации.</a:t>
            </a:r>
          </a:p>
          <a:p>
            <a:pPr lvl="0" fontAlgn="base"/>
            <a:r>
              <a:rPr lang="ru-RU" sz="2800" dirty="0" smtClean="0"/>
              <a:t> Выращивание кристаллов.</a:t>
            </a:r>
          </a:p>
          <a:p>
            <a:pPr lvl="0" fontAlgn="base"/>
            <a:r>
              <a:rPr lang="ru-RU" sz="2800" dirty="0" smtClean="0"/>
              <a:t>Анализ полученных результатов.</a:t>
            </a:r>
          </a:p>
          <a:p>
            <a:pPr lvl="0" fontAlgn="base"/>
            <a:r>
              <a:rPr lang="ru-RU" sz="2800" dirty="0" smtClean="0"/>
              <a:t>Оформление результатов исследования в виде презентации.</a:t>
            </a:r>
          </a:p>
          <a:p>
            <a:pPr lvl="0" fontAlgn="base"/>
            <a:r>
              <a:rPr lang="ru-RU" sz="2800" dirty="0" smtClean="0"/>
              <a:t>Выступление с результатами исследований перед одноклассниками, комиссией.</a:t>
            </a:r>
          </a:p>
          <a:p>
            <a:pPr fontAlgn="base"/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lnSpc>
                <a:spcPct val="110000"/>
              </a:lnSpc>
              <a:spcBef>
                <a:spcPts val="0"/>
              </a:spcBef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46713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Agency FB" panose="020B0503020202020204" pitchFamily="34" charset="0"/>
              </a:rPr>
              <a:t>    </a:t>
            </a:r>
            <a:r>
              <a:rPr lang="ru-RU" sz="2800" b="1" dirty="0"/>
              <a:t>Что же такое кристаллы</a:t>
            </a:r>
            <a:r>
              <a:rPr lang="en-US" sz="2800" b="1" dirty="0">
                <a:latin typeface="Agency FB" panose="020B0503020202020204" pitchFamily="34" charset="0"/>
              </a:rPr>
              <a:t>?</a:t>
            </a:r>
            <a:endParaRPr lang="ru-RU" sz="2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28436" y="1233411"/>
            <a:ext cx="6711654" cy="5624589"/>
          </a:xfrm>
        </p:spPr>
        <p:txBody>
          <a:bodyPr/>
          <a:lstStyle/>
          <a:p>
            <a:pPr marL="0" indent="0">
              <a:buNone/>
            </a:pP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КРИСТАЛЛЫ – (от греч. </a:t>
            </a:r>
            <a:r>
              <a:rPr lang="ru-RU" dirty="0" err="1">
                <a:solidFill>
                  <a:schemeClr val="tx1">
                    <a:lumMod val="95000"/>
                  </a:schemeClr>
                </a:solidFill>
              </a:rPr>
              <a:t>Κρύστ</a:t>
            </a:r>
            <a:r>
              <a:rPr lang="ru-RU" dirty="0">
                <a:solidFill>
                  <a:schemeClr val="tx1">
                    <a:lumMod val="95000"/>
                  </a:schemeClr>
                </a:solidFill>
              </a:rPr>
              <a:t>αλλος)- твёрдые тела, первоначально — «лёд», в дальнейшем —горный хрусталь, вещества в которых мельчайшие частицы (атомы, ионы или молекулы) «упакованы» в определенном порядке. В результате при росте кристаллов на их поверхности самопроизвольно возникают плоские грани, а сами кристаллы принимают разнообразную геометрическую форму.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29190" y="4143380"/>
            <a:ext cx="2543834" cy="23894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1538" y="4143380"/>
            <a:ext cx="2587092" cy="243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857121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332656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404664"/>
            <a:ext cx="7620000" cy="5715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597" y="116632"/>
            <a:ext cx="7368493" cy="853645"/>
          </a:xfrm>
        </p:spPr>
        <p:txBody>
          <a:bodyPr/>
          <a:lstStyle/>
          <a:p>
            <a:r>
              <a:rPr lang="ru-RU" sz="2800" b="1" dirty="0"/>
              <a:t>Виды кристаллов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 flipH="1" flipV="1">
            <a:off x="8352420" y="6021288"/>
            <a:ext cx="360039" cy="25797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idx="1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0538" b="10538"/>
          <a:stretch>
            <a:fillRect/>
          </a:stretch>
        </p:blipFill>
        <p:spPr>
          <a:xfrm>
            <a:off x="214282" y="1071546"/>
            <a:ext cx="2900205" cy="2357454"/>
          </a:xfrm>
        </p:spPr>
      </p:pic>
      <p:sp>
        <p:nvSpPr>
          <p:cNvPr id="5" name="Текст 4"/>
          <p:cNvSpPr>
            <a:spLocks noGrp="1"/>
          </p:cNvSpPr>
          <p:nvPr>
            <p:ph type="body" sz="half" idx="18"/>
          </p:nvPr>
        </p:nvSpPr>
        <p:spPr>
          <a:xfrm>
            <a:off x="89480" y="2867752"/>
            <a:ext cx="2768008" cy="2618649"/>
          </a:xfrm>
        </p:spPr>
        <p:txBody>
          <a:bodyPr>
            <a:normAutofit/>
          </a:bodyPr>
          <a:lstStyle/>
          <a:p>
            <a:pPr algn="ctr"/>
            <a:r>
              <a:rPr lang="ru-RU" sz="2000" dirty="0"/>
              <a:t> </a:t>
            </a:r>
          </a:p>
          <a:p>
            <a:pPr algn="ctr"/>
            <a:endParaRPr lang="ru-RU" sz="2000" dirty="0"/>
          </a:p>
          <a:p>
            <a:pPr algn="ctr"/>
            <a:r>
              <a:rPr lang="ru-RU" sz="2000" dirty="0"/>
              <a:t>Поликристалл </a:t>
            </a:r>
          </a:p>
        </p:txBody>
      </p:sp>
      <p:pic>
        <p:nvPicPr>
          <p:cNvPr id="13" name="Рисунок 12"/>
          <p:cNvPicPr>
            <a:picLocks noGrp="1" noChangeAspect="1"/>
          </p:cNvPicPr>
          <p:nvPr>
            <p:ph type="pic" idx="2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343" b="15343"/>
          <a:stretch>
            <a:fillRect/>
          </a:stretch>
        </p:blipFill>
        <p:spPr>
          <a:xfrm>
            <a:off x="5143503" y="1071546"/>
            <a:ext cx="2781077" cy="2357454"/>
          </a:xfrm>
        </p:spPr>
      </p:pic>
      <p:sp>
        <p:nvSpPr>
          <p:cNvPr id="8" name="Текст 7"/>
          <p:cNvSpPr>
            <a:spLocks noGrp="1"/>
          </p:cNvSpPr>
          <p:nvPr>
            <p:ph type="body" sz="half" idx="19"/>
          </p:nvPr>
        </p:nvSpPr>
        <p:spPr>
          <a:xfrm>
            <a:off x="2813506" y="4005065"/>
            <a:ext cx="2201378" cy="1481336"/>
          </a:xfrm>
        </p:spPr>
        <p:txBody>
          <a:bodyPr>
            <a:normAutofit/>
          </a:bodyPr>
          <a:lstStyle/>
          <a:p>
            <a:endParaRPr lang="ru-RU" sz="2000" dirty="0"/>
          </a:p>
          <a:p>
            <a:endParaRPr lang="ru-RU" sz="2000" dirty="0"/>
          </a:p>
          <a:p>
            <a:endParaRPr lang="ru-RU" sz="2000" dirty="0" smtClean="0"/>
          </a:p>
          <a:p>
            <a:endParaRPr lang="ru-RU" sz="2000" dirty="0" smtClean="0"/>
          </a:p>
          <a:p>
            <a:endParaRPr lang="ru-RU" sz="2000" dirty="0" smtClean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13"/>
          </p:nvPr>
        </p:nvSpPr>
        <p:spPr>
          <a:xfrm>
            <a:off x="8820472" y="6021288"/>
            <a:ext cx="236271" cy="57626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4" name="Рисунок 13"/>
          <p:cNvPicPr>
            <a:picLocks noGrp="1" noChangeAspect="1"/>
          </p:cNvPicPr>
          <p:nvPr>
            <p:ph type="pic" idx="22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098" r="2098"/>
          <a:stretch>
            <a:fillRect/>
          </a:stretch>
        </p:blipFill>
        <p:spPr>
          <a:xfrm>
            <a:off x="2643174" y="3929066"/>
            <a:ext cx="3008081" cy="2084104"/>
          </a:xfrm>
        </p:spPr>
      </p:pic>
      <p:sp>
        <p:nvSpPr>
          <p:cNvPr id="11" name="Текст 10"/>
          <p:cNvSpPr>
            <a:spLocks noGrp="1"/>
          </p:cNvSpPr>
          <p:nvPr>
            <p:ph type="body" sz="half" idx="20"/>
          </p:nvPr>
        </p:nvSpPr>
        <p:spPr>
          <a:xfrm>
            <a:off x="3071802" y="5262168"/>
            <a:ext cx="2395528" cy="1595832"/>
          </a:xfrm>
        </p:spPr>
        <p:txBody>
          <a:bodyPr>
            <a:normAutofit/>
          </a:bodyPr>
          <a:lstStyle/>
          <a:p>
            <a:endParaRPr lang="ru-RU" sz="2000" dirty="0"/>
          </a:p>
          <a:p>
            <a:endParaRPr lang="ru-RU" sz="2000" dirty="0"/>
          </a:p>
          <a:p>
            <a:r>
              <a:rPr lang="ru-RU" sz="2000" dirty="0"/>
              <a:t>Драгоценный кристалл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5715008" y="3571876"/>
            <a:ext cx="190148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Монокристалл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711392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1046B8-3D0A-10C1-D1BB-039C8A77ED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Применение кристаллов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C537EEBD-1DC4-193B-EF0F-E971185BD3A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5825"/>
          <a:stretch/>
        </p:blipFill>
        <p:spPr>
          <a:xfrm>
            <a:off x="714348" y="1428736"/>
            <a:ext cx="7200800" cy="4788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96797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F9C9D"/>
      </a:accent5>
      <a:accent6>
        <a:srgbClr val="9E5E9B"/>
      </a:accent6>
      <a:hlink>
        <a:srgbClr val="58C1BA"/>
      </a:hlink>
      <a:folHlink>
        <a:srgbClr val="9DD0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2208</TotalTime>
  <Words>805</Words>
  <Application>Microsoft Office PowerPoint</Application>
  <PresentationFormat>Экран (4:3)</PresentationFormat>
  <Paragraphs>122</Paragraphs>
  <Slides>18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Ион</vt:lpstr>
      <vt:lpstr>    «Выращивание кристаллов в домашних условиях» </vt:lpstr>
      <vt:lpstr>Слайд 2</vt:lpstr>
      <vt:lpstr>Слайд 3</vt:lpstr>
      <vt:lpstr>Слайд 4</vt:lpstr>
      <vt:lpstr>    Что же такое кристаллы?</vt:lpstr>
      <vt:lpstr>Слайд 6</vt:lpstr>
      <vt:lpstr>Слайд 7</vt:lpstr>
      <vt:lpstr>Виды кристаллов</vt:lpstr>
      <vt:lpstr>Применение кристаллов</vt:lpstr>
      <vt:lpstr>Слайд 10</vt:lpstr>
      <vt:lpstr> </vt:lpstr>
      <vt:lpstr>Слайд 12</vt:lpstr>
      <vt:lpstr>Как проходил наш эксперимент</vt:lpstr>
      <vt:lpstr>Слайд 14</vt:lpstr>
      <vt:lpstr>Как проходил наш эксперимент</vt:lpstr>
      <vt:lpstr>Слайд 16</vt:lpstr>
      <vt:lpstr>Заключение </vt:lpstr>
      <vt:lpstr>Слайд 18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Исследовательская работа: «Мой первый кристалл»</dc:title>
  <dc:creator>Хозяин</dc:creator>
  <cp:lastModifiedBy>Пользователь</cp:lastModifiedBy>
  <cp:revision>100</cp:revision>
  <dcterms:created xsi:type="dcterms:W3CDTF">2021-03-21T08:37:59Z</dcterms:created>
  <dcterms:modified xsi:type="dcterms:W3CDTF">2024-12-05T03:58:35Z</dcterms:modified>
</cp:coreProperties>
</file>